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Dumondi Condensed Heavy" panose="020B0604020202020204" charset="-34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Dumondi Condensed Bold Italics" panose="020B0604020202020204" charset="-34"/>
      <p:regular r:id="rId13"/>
    </p:embeddedFont>
    <p:embeddedFont>
      <p:font typeface="Open Sans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8" d="100"/>
          <a:sy n="28" d="100"/>
        </p:scale>
        <p:origin x="96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24" Type="http://schemas.openxmlformats.org/officeDocument/2006/relationships/image" Target="../media/image12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svg"/><Relationship Id="rId7" Type="http://schemas.openxmlformats.org/officeDocument/2006/relationships/image" Target="../media/image2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6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39.sv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1366" y="3096526"/>
            <a:ext cx="15324175" cy="1722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231"/>
              </a:lnSpc>
              <a:spcBef>
                <a:spcPct val="0"/>
              </a:spcBef>
            </a:pPr>
            <a:r>
              <a:rPr lang="en-US" sz="12028" u="none" strike="noStrike">
                <a:solidFill>
                  <a:srgbClr val="05061C"/>
                </a:solidFill>
                <a:latin typeface="Dumondi Condensed Bold Italics"/>
              </a:rPr>
              <a:t>Tecnología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91608" y="4494476"/>
            <a:ext cx="13803692" cy="1724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231"/>
              </a:lnSpc>
              <a:spcBef>
                <a:spcPct val="0"/>
              </a:spcBef>
            </a:pPr>
            <a:r>
              <a:rPr lang="en-US" sz="12028">
                <a:solidFill>
                  <a:srgbClr val="05061C"/>
                </a:solidFill>
                <a:latin typeface="Dumondi Condensed Bold Italics"/>
              </a:rPr>
              <a:t>y Digitalización</a:t>
            </a:r>
          </a:p>
        </p:txBody>
      </p:sp>
      <p:sp>
        <p:nvSpPr>
          <p:cNvPr id="4" name="Freeform 4"/>
          <p:cNvSpPr/>
          <p:nvPr/>
        </p:nvSpPr>
        <p:spPr>
          <a:xfrm rot="-137772">
            <a:off x="7983782" y="245268"/>
            <a:ext cx="2320437" cy="1763532"/>
          </a:xfrm>
          <a:custGeom>
            <a:avLst/>
            <a:gdLst/>
            <a:ahLst/>
            <a:cxnLst/>
            <a:rect l="l" t="t" r="r" b="b"/>
            <a:pathLst>
              <a:path w="2320437" h="1763532">
                <a:moveTo>
                  <a:pt x="0" y="0"/>
                </a:moveTo>
                <a:lnTo>
                  <a:pt x="2320436" y="0"/>
                </a:lnTo>
                <a:lnTo>
                  <a:pt x="2320436" y="1763532"/>
                </a:lnTo>
                <a:lnTo>
                  <a:pt x="0" y="176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248835">
            <a:off x="1590729" y="-877670"/>
            <a:ext cx="3244749" cy="2289023"/>
          </a:xfrm>
          <a:custGeom>
            <a:avLst/>
            <a:gdLst/>
            <a:ahLst/>
            <a:cxnLst/>
            <a:rect l="l" t="t" r="r" b="b"/>
            <a:pathLst>
              <a:path w="3244749" h="2289023">
                <a:moveTo>
                  <a:pt x="0" y="0"/>
                </a:moveTo>
                <a:lnTo>
                  <a:pt x="3244749" y="0"/>
                </a:lnTo>
                <a:lnTo>
                  <a:pt x="3244749" y="2289023"/>
                </a:lnTo>
                <a:lnTo>
                  <a:pt x="0" y="22890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882916">
            <a:off x="15260428" y="-1317761"/>
            <a:ext cx="1873617" cy="2635522"/>
          </a:xfrm>
          <a:custGeom>
            <a:avLst/>
            <a:gdLst/>
            <a:ahLst/>
            <a:cxnLst/>
            <a:rect l="l" t="t" r="r" b="b"/>
            <a:pathLst>
              <a:path w="1873617" h="2635522">
                <a:moveTo>
                  <a:pt x="0" y="0"/>
                </a:moveTo>
                <a:lnTo>
                  <a:pt x="1873617" y="0"/>
                </a:lnTo>
                <a:lnTo>
                  <a:pt x="1873617" y="2635522"/>
                </a:lnTo>
                <a:lnTo>
                  <a:pt x="0" y="2635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259300" y="869538"/>
            <a:ext cx="1762476" cy="2370078"/>
          </a:xfrm>
          <a:custGeom>
            <a:avLst/>
            <a:gdLst/>
            <a:ahLst/>
            <a:cxnLst/>
            <a:rect l="l" t="t" r="r" b="b"/>
            <a:pathLst>
              <a:path w="1762476" h="2370078">
                <a:moveTo>
                  <a:pt x="0" y="0"/>
                </a:moveTo>
                <a:lnTo>
                  <a:pt x="1762476" y="0"/>
                </a:lnTo>
                <a:lnTo>
                  <a:pt x="1762476" y="2370078"/>
                </a:lnTo>
                <a:lnTo>
                  <a:pt x="0" y="23700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6599664">
            <a:off x="4625379" y="-1677477"/>
            <a:ext cx="2604665" cy="3354954"/>
          </a:xfrm>
          <a:custGeom>
            <a:avLst/>
            <a:gdLst/>
            <a:ahLst/>
            <a:cxnLst/>
            <a:rect l="l" t="t" r="r" b="b"/>
            <a:pathLst>
              <a:path w="2604665" h="3354954">
                <a:moveTo>
                  <a:pt x="0" y="0"/>
                </a:moveTo>
                <a:lnTo>
                  <a:pt x="2604665" y="0"/>
                </a:lnTo>
                <a:lnTo>
                  <a:pt x="2604665" y="3354954"/>
                </a:lnTo>
                <a:lnTo>
                  <a:pt x="0" y="3354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323462">
            <a:off x="11864509" y="-1629901"/>
            <a:ext cx="1864849" cy="3195225"/>
          </a:xfrm>
          <a:custGeom>
            <a:avLst/>
            <a:gdLst/>
            <a:ahLst/>
            <a:cxnLst/>
            <a:rect l="l" t="t" r="r" b="b"/>
            <a:pathLst>
              <a:path w="1864849" h="3195225">
                <a:moveTo>
                  <a:pt x="0" y="0"/>
                </a:moveTo>
                <a:lnTo>
                  <a:pt x="1864849" y="0"/>
                </a:lnTo>
                <a:lnTo>
                  <a:pt x="1864849" y="3195225"/>
                </a:lnTo>
                <a:lnTo>
                  <a:pt x="0" y="31952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91562">
            <a:off x="171874" y="3673643"/>
            <a:ext cx="1713652" cy="3261275"/>
          </a:xfrm>
          <a:custGeom>
            <a:avLst/>
            <a:gdLst/>
            <a:ahLst/>
            <a:cxnLst/>
            <a:rect l="l" t="t" r="r" b="b"/>
            <a:pathLst>
              <a:path w="1713652" h="3261275">
                <a:moveTo>
                  <a:pt x="0" y="0"/>
                </a:moveTo>
                <a:lnTo>
                  <a:pt x="1713652" y="0"/>
                </a:lnTo>
                <a:lnTo>
                  <a:pt x="1713652" y="3261275"/>
                </a:lnTo>
                <a:lnTo>
                  <a:pt x="0" y="32612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767621">
            <a:off x="5979882" y="8712120"/>
            <a:ext cx="1348960" cy="1443440"/>
          </a:xfrm>
          <a:custGeom>
            <a:avLst/>
            <a:gdLst/>
            <a:ahLst/>
            <a:cxnLst/>
            <a:rect l="l" t="t" r="r" b="b"/>
            <a:pathLst>
              <a:path w="1348960" h="1443440">
                <a:moveTo>
                  <a:pt x="0" y="0"/>
                </a:moveTo>
                <a:lnTo>
                  <a:pt x="1348960" y="0"/>
                </a:lnTo>
                <a:lnTo>
                  <a:pt x="1348960" y="1443440"/>
                </a:lnTo>
                <a:lnTo>
                  <a:pt x="0" y="144344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087336" y="8002683"/>
            <a:ext cx="3936411" cy="2555088"/>
          </a:xfrm>
          <a:custGeom>
            <a:avLst/>
            <a:gdLst/>
            <a:ahLst/>
            <a:cxnLst/>
            <a:rect l="l" t="t" r="r" b="b"/>
            <a:pathLst>
              <a:path w="3936411" h="2555088">
                <a:moveTo>
                  <a:pt x="0" y="0"/>
                </a:moveTo>
                <a:lnTo>
                  <a:pt x="3936410" y="0"/>
                </a:lnTo>
                <a:lnTo>
                  <a:pt x="3936410" y="2555088"/>
                </a:lnTo>
                <a:lnTo>
                  <a:pt x="0" y="255508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426402">
            <a:off x="-894040" y="7794813"/>
            <a:ext cx="2888339" cy="2594254"/>
          </a:xfrm>
          <a:custGeom>
            <a:avLst/>
            <a:gdLst/>
            <a:ahLst/>
            <a:cxnLst/>
            <a:rect l="l" t="t" r="r" b="b"/>
            <a:pathLst>
              <a:path w="2888339" h="2594254">
                <a:moveTo>
                  <a:pt x="0" y="0"/>
                </a:moveTo>
                <a:lnTo>
                  <a:pt x="2888339" y="0"/>
                </a:lnTo>
                <a:lnTo>
                  <a:pt x="2888339" y="2594254"/>
                </a:lnTo>
                <a:lnTo>
                  <a:pt x="0" y="259425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1043741">
            <a:off x="8329315" y="8650200"/>
            <a:ext cx="3360285" cy="2413296"/>
          </a:xfrm>
          <a:custGeom>
            <a:avLst/>
            <a:gdLst/>
            <a:ahLst/>
            <a:cxnLst/>
            <a:rect l="l" t="t" r="r" b="b"/>
            <a:pathLst>
              <a:path w="3360285" h="2413296">
                <a:moveTo>
                  <a:pt x="0" y="0"/>
                </a:moveTo>
                <a:lnTo>
                  <a:pt x="3360285" y="0"/>
                </a:lnTo>
                <a:lnTo>
                  <a:pt x="3360285" y="2413295"/>
                </a:lnTo>
                <a:lnTo>
                  <a:pt x="0" y="241329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929103">
            <a:off x="2472369" y="8651978"/>
            <a:ext cx="2527838" cy="2068231"/>
          </a:xfrm>
          <a:custGeom>
            <a:avLst/>
            <a:gdLst/>
            <a:ahLst/>
            <a:cxnLst/>
            <a:rect l="l" t="t" r="r" b="b"/>
            <a:pathLst>
              <a:path w="2527838" h="2068231">
                <a:moveTo>
                  <a:pt x="0" y="0"/>
                </a:moveTo>
                <a:lnTo>
                  <a:pt x="2527839" y="0"/>
                </a:lnTo>
                <a:lnTo>
                  <a:pt x="2527839" y="2068231"/>
                </a:lnTo>
                <a:lnTo>
                  <a:pt x="0" y="206823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560577" y="8352066"/>
            <a:ext cx="1762476" cy="2370078"/>
          </a:xfrm>
          <a:custGeom>
            <a:avLst/>
            <a:gdLst/>
            <a:ahLst/>
            <a:cxnLst/>
            <a:rect l="l" t="t" r="r" b="b"/>
            <a:pathLst>
              <a:path w="1762476" h="2370078">
                <a:moveTo>
                  <a:pt x="0" y="0"/>
                </a:moveTo>
                <a:lnTo>
                  <a:pt x="1762476" y="0"/>
                </a:lnTo>
                <a:lnTo>
                  <a:pt x="1762476" y="2370078"/>
                </a:lnTo>
                <a:lnTo>
                  <a:pt x="0" y="23700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807361" flipH="1">
            <a:off x="16553163" y="3512862"/>
            <a:ext cx="1713652" cy="3261275"/>
          </a:xfrm>
          <a:custGeom>
            <a:avLst/>
            <a:gdLst/>
            <a:ahLst/>
            <a:cxnLst/>
            <a:rect l="l" t="t" r="r" b="b"/>
            <a:pathLst>
              <a:path w="1713652" h="3261275">
                <a:moveTo>
                  <a:pt x="1713652" y="0"/>
                </a:moveTo>
                <a:lnTo>
                  <a:pt x="0" y="0"/>
                </a:lnTo>
                <a:lnTo>
                  <a:pt x="0" y="3261276"/>
                </a:lnTo>
                <a:lnTo>
                  <a:pt x="1713652" y="3261276"/>
                </a:lnTo>
                <a:lnTo>
                  <a:pt x="1713652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217368">
            <a:off x="-981827" y="973876"/>
            <a:ext cx="2689340" cy="1789633"/>
          </a:xfrm>
          <a:custGeom>
            <a:avLst/>
            <a:gdLst/>
            <a:ahLst/>
            <a:cxnLst/>
            <a:rect l="l" t="t" r="r" b="b"/>
            <a:pathLst>
              <a:path w="2689340" h="1789633">
                <a:moveTo>
                  <a:pt x="0" y="0"/>
                </a:moveTo>
                <a:lnTo>
                  <a:pt x="2689340" y="0"/>
                </a:lnTo>
                <a:lnTo>
                  <a:pt x="2689340" y="1789634"/>
                </a:lnTo>
                <a:lnTo>
                  <a:pt x="0" y="178963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143682" y="6331594"/>
            <a:ext cx="13803692" cy="1559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021"/>
              </a:lnSpc>
              <a:spcBef>
                <a:spcPct val="0"/>
              </a:spcBef>
            </a:pPr>
            <a:r>
              <a:rPr lang="en-US" sz="10928">
                <a:solidFill>
                  <a:srgbClr val="05061C"/>
                </a:solidFill>
                <a:latin typeface="Dumondi Condensed Bold Italics"/>
              </a:rPr>
              <a:t>3º ESO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75045" y="7692784"/>
            <a:ext cx="13803692" cy="98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22"/>
              </a:lnSpc>
              <a:spcBef>
                <a:spcPct val="0"/>
              </a:spcBef>
            </a:pPr>
            <a:r>
              <a:rPr lang="en-US" sz="6929">
                <a:solidFill>
                  <a:srgbClr val="05061C"/>
                </a:solidFill>
                <a:latin typeface="Dumondi Condensed Bold Italics"/>
              </a:rPr>
              <a:t>Departamento de Tecnología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0043" y="1397734"/>
            <a:ext cx="7166719" cy="2812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981"/>
              </a:lnSpc>
              <a:spcBef>
                <a:spcPct val="0"/>
              </a:spcBef>
            </a:pPr>
            <a:r>
              <a:rPr lang="en-US" sz="9982">
                <a:solidFill>
                  <a:srgbClr val="05061C"/>
                </a:solidFill>
                <a:latin typeface="Dumondi Condensed Heavy"/>
              </a:rPr>
              <a:t>DESCRIPCIÓN DE LA MATERIA</a:t>
            </a:r>
          </a:p>
        </p:txBody>
      </p:sp>
      <p:sp>
        <p:nvSpPr>
          <p:cNvPr id="3" name="Freeform 3"/>
          <p:cNvSpPr/>
          <p:nvPr/>
        </p:nvSpPr>
        <p:spPr>
          <a:xfrm>
            <a:off x="562318" y="3905952"/>
            <a:ext cx="1693100" cy="2276785"/>
          </a:xfrm>
          <a:custGeom>
            <a:avLst/>
            <a:gdLst/>
            <a:ahLst/>
            <a:cxnLst/>
            <a:rect l="l" t="t" r="r" b="b"/>
            <a:pathLst>
              <a:path w="1693100" h="2276785">
                <a:moveTo>
                  <a:pt x="0" y="0"/>
                </a:moveTo>
                <a:lnTo>
                  <a:pt x="1693100" y="0"/>
                </a:lnTo>
                <a:lnTo>
                  <a:pt x="1693100" y="2276785"/>
                </a:lnTo>
                <a:lnTo>
                  <a:pt x="0" y="22767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70556">
            <a:off x="-524005" y="6650052"/>
            <a:ext cx="4235526" cy="2818550"/>
          </a:xfrm>
          <a:custGeom>
            <a:avLst/>
            <a:gdLst/>
            <a:ahLst/>
            <a:cxnLst/>
            <a:rect l="l" t="t" r="r" b="b"/>
            <a:pathLst>
              <a:path w="4235526" h="2818550">
                <a:moveTo>
                  <a:pt x="0" y="0"/>
                </a:moveTo>
                <a:lnTo>
                  <a:pt x="4235527" y="0"/>
                </a:lnTo>
                <a:lnTo>
                  <a:pt x="4235527" y="2818550"/>
                </a:lnTo>
                <a:lnTo>
                  <a:pt x="0" y="2818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4104945">
            <a:off x="4141905" y="3624898"/>
            <a:ext cx="2342995" cy="4458986"/>
          </a:xfrm>
          <a:custGeom>
            <a:avLst/>
            <a:gdLst/>
            <a:ahLst/>
            <a:cxnLst/>
            <a:rect l="l" t="t" r="r" b="b"/>
            <a:pathLst>
              <a:path w="2342995" h="4458986">
                <a:moveTo>
                  <a:pt x="0" y="0"/>
                </a:moveTo>
                <a:lnTo>
                  <a:pt x="2342995" y="0"/>
                </a:lnTo>
                <a:lnTo>
                  <a:pt x="2342995" y="4458986"/>
                </a:lnTo>
                <a:lnTo>
                  <a:pt x="0" y="44589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481395" y="7327065"/>
            <a:ext cx="3808468" cy="2472042"/>
          </a:xfrm>
          <a:custGeom>
            <a:avLst/>
            <a:gdLst/>
            <a:ahLst/>
            <a:cxnLst/>
            <a:rect l="l" t="t" r="r" b="b"/>
            <a:pathLst>
              <a:path w="3808468" h="2472042">
                <a:moveTo>
                  <a:pt x="0" y="0"/>
                </a:moveTo>
                <a:lnTo>
                  <a:pt x="3808467" y="0"/>
                </a:lnTo>
                <a:lnTo>
                  <a:pt x="3808467" y="2472041"/>
                </a:lnTo>
                <a:lnTo>
                  <a:pt x="0" y="24720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896762" y="3130558"/>
            <a:ext cx="9132243" cy="6114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Asignatura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: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Tecnología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y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Digitalización</a:t>
            </a:r>
            <a:endParaRPr lang="en-US" sz="3399" dirty="0">
              <a:solidFill>
                <a:srgbClr val="05061C"/>
              </a:solidFill>
              <a:latin typeface="Open San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Carácter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: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Obligatoria</a:t>
            </a:r>
            <a:endParaRPr lang="en-US" sz="3399" dirty="0">
              <a:solidFill>
                <a:srgbClr val="05061C"/>
              </a:solidFill>
              <a:latin typeface="Open San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Curso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: 3º ESO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5061C"/>
                </a:solidFill>
                <a:latin typeface="Open Sans"/>
              </a:rPr>
              <a:t>Horas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semanales</a:t>
            </a:r>
            <a:r>
              <a:rPr lang="en-US" sz="3399">
                <a:solidFill>
                  <a:srgbClr val="05061C"/>
                </a:solidFill>
                <a:latin typeface="Open Sans"/>
              </a:rPr>
              <a:t>: </a:t>
            </a:r>
            <a:r>
              <a:rPr lang="en-US" sz="3399" smtClean="0">
                <a:solidFill>
                  <a:srgbClr val="05061C"/>
                </a:solidFill>
                <a:latin typeface="Open Sans"/>
              </a:rPr>
              <a:t>2</a:t>
            </a:r>
            <a:endParaRPr lang="en-US" sz="3399">
              <a:solidFill>
                <a:srgbClr val="05061C"/>
              </a:solidFill>
              <a:latin typeface="Open San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Tiene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continuidad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con: </a:t>
            </a:r>
          </a:p>
          <a:p>
            <a:pPr marL="1468119" lvl="2" indent="-489373" algn="just">
              <a:lnSpc>
                <a:spcPts val="4759"/>
              </a:lnSpc>
              <a:buFont typeface="Arial"/>
              <a:buChar char="⚬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Tecnología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de 4º ESO</a:t>
            </a:r>
          </a:p>
          <a:p>
            <a:pPr marL="1468119" lvl="2" indent="-489373" algn="just">
              <a:lnSpc>
                <a:spcPts val="4759"/>
              </a:lnSpc>
              <a:buFont typeface="Arial"/>
              <a:buChar char="⚬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Digitalización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de 4º ESO</a:t>
            </a:r>
          </a:p>
          <a:p>
            <a:pPr marL="1468119" lvl="2" indent="-489373" algn="just">
              <a:lnSpc>
                <a:spcPts val="4759"/>
              </a:lnSpc>
              <a:buFont typeface="Arial"/>
              <a:buChar char="⚬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Tecnología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e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Ingeniería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1º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Bachillerato</a:t>
            </a:r>
            <a:endParaRPr lang="en-US" sz="3399" dirty="0">
              <a:solidFill>
                <a:srgbClr val="05061C"/>
              </a:solidFill>
              <a:latin typeface="Open Sans"/>
            </a:endParaRPr>
          </a:p>
          <a:p>
            <a:pPr marL="1468119" lvl="2" indent="-489373" algn="just">
              <a:lnSpc>
                <a:spcPts val="4759"/>
              </a:lnSpc>
              <a:buFont typeface="Arial"/>
              <a:buChar char="⚬"/>
            </a:pPr>
            <a:r>
              <a:rPr lang="en-US" sz="3399" dirty="0" err="1">
                <a:solidFill>
                  <a:srgbClr val="05061C"/>
                </a:solidFill>
                <a:latin typeface="Open Sans"/>
              </a:rPr>
              <a:t>Desarrollo</a:t>
            </a:r>
            <a:r>
              <a:rPr lang="en-US" sz="3399" dirty="0">
                <a:solidFill>
                  <a:srgbClr val="05061C"/>
                </a:solidFill>
                <a:latin typeface="Open Sans"/>
              </a:rPr>
              <a:t> Digital 1º </a:t>
            </a:r>
            <a:r>
              <a:rPr lang="en-US" sz="3399" dirty="0" err="1">
                <a:solidFill>
                  <a:srgbClr val="05061C"/>
                </a:solidFill>
                <a:latin typeface="Open Sans"/>
              </a:rPr>
              <a:t>Bachillerato</a:t>
            </a:r>
            <a:endParaRPr lang="en-US" sz="3399" dirty="0">
              <a:solidFill>
                <a:srgbClr val="05061C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98672"/>
            <a:ext cx="16230600" cy="1422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981"/>
              </a:lnSpc>
              <a:spcBef>
                <a:spcPct val="0"/>
              </a:spcBef>
            </a:pPr>
            <a:r>
              <a:rPr lang="en-US" sz="9982">
                <a:solidFill>
                  <a:srgbClr val="05061C"/>
                </a:solidFill>
                <a:latin typeface="Dumondi Condensed Heavy"/>
              </a:rPr>
              <a:t>¿QUÉ SE TRABAJA?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54180"/>
            <a:ext cx="16230600" cy="658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en-US" sz="3399" u="none" strike="noStrike">
                <a:solidFill>
                  <a:srgbClr val="05061C"/>
                </a:solidFill>
                <a:latin typeface="Open Sans"/>
              </a:rPr>
              <a:t>La materia Tecnología y Digitalización es la base para comprender los profundos cambios que se dan en una sociedad cada día más digitalizada, y tiene por objeto el desarrollo de ciertas destrezas de naturaleza cognitiva y procedimental a la vez que actitudinal. Desde ella, se fomenta el uso crítico, responsable y sostenible de la tecnología, la valoración de las aportaciones y el impacto de la tecnología en la sociedad, en la sostenibilidad ambiental y en la salud, el respeto por las normas y los protocolos establecidos para la participación en la red, así como la adquisición de valores que propicien la igualdad y el respeto hacia los demás y hacia el trabajo propio. Desde esta materia se promueve la cooperación y se fomenta un aprendizaje permanente en diferentes contextos, además de contribuir a dar respuesta a los retos del siglo XXI.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42343" y="4447973"/>
            <a:ext cx="3033541" cy="262401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3482147"/>
            <a:ext cx="11184326" cy="418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Proceso de resolución de problemas tecnológicos.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Expresión y comunicación gráfica.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Máquinas y mecanismos.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Electricidad y electrónica.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Digitalización. Entorno personal de aprendizaje.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Pensamiento computacional, programación y robótica. </a:t>
            </a:r>
          </a:p>
        </p:txBody>
      </p:sp>
      <p:sp>
        <p:nvSpPr>
          <p:cNvPr id="4" name="Freeform 4"/>
          <p:cNvSpPr/>
          <p:nvPr/>
        </p:nvSpPr>
        <p:spPr>
          <a:xfrm>
            <a:off x="12213026" y="3339273"/>
            <a:ext cx="2148106" cy="2217400"/>
          </a:xfrm>
          <a:custGeom>
            <a:avLst/>
            <a:gdLst/>
            <a:ahLst/>
            <a:cxnLst/>
            <a:rect l="l" t="t" r="r" b="b"/>
            <a:pathLst>
              <a:path w="2148106" h="2217400">
                <a:moveTo>
                  <a:pt x="0" y="0"/>
                </a:moveTo>
                <a:lnTo>
                  <a:pt x="2148106" y="0"/>
                </a:lnTo>
                <a:lnTo>
                  <a:pt x="2148106" y="2217400"/>
                </a:lnTo>
                <a:lnTo>
                  <a:pt x="0" y="221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850965" y="6061325"/>
            <a:ext cx="2437035" cy="2437035"/>
          </a:xfrm>
          <a:custGeom>
            <a:avLst/>
            <a:gdLst/>
            <a:ahLst/>
            <a:cxnLst/>
            <a:rect l="l" t="t" r="r" b="b"/>
            <a:pathLst>
              <a:path w="2437035" h="2437035">
                <a:moveTo>
                  <a:pt x="0" y="0"/>
                </a:moveTo>
                <a:lnTo>
                  <a:pt x="2437035" y="0"/>
                </a:lnTo>
                <a:lnTo>
                  <a:pt x="2437035" y="2437034"/>
                </a:lnTo>
                <a:lnTo>
                  <a:pt x="0" y="24370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999032" y="7009685"/>
            <a:ext cx="2481230" cy="2248615"/>
          </a:xfrm>
          <a:custGeom>
            <a:avLst/>
            <a:gdLst/>
            <a:ahLst/>
            <a:cxnLst/>
            <a:rect l="l" t="t" r="r" b="b"/>
            <a:pathLst>
              <a:path w="2481230" h="2248615">
                <a:moveTo>
                  <a:pt x="0" y="0"/>
                </a:moveTo>
                <a:lnTo>
                  <a:pt x="2481231" y="0"/>
                </a:lnTo>
                <a:lnTo>
                  <a:pt x="2481231" y="2248615"/>
                </a:lnTo>
                <a:lnTo>
                  <a:pt x="0" y="22486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375884" y="4048371"/>
            <a:ext cx="1766832" cy="1798302"/>
          </a:xfrm>
          <a:custGeom>
            <a:avLst/>
            <a:gdLst/>
            <a:ahLst/>
            <a:cxnLst/>
            <a:rect l="l" t="t" r="r" b="b"/>
            <a:pathLst>
              <a:path w="1766832" h="1798302">
                <a:moveTo>
                  <a:pt x="0" y="0"/>
                </a:moveTo>
                <a:lnTo>
                  <a:pt x="1766832" y="0"/>
                </a:lnTo>
                <a:lnTo>
                  <a:pt x="1766832" y="1798302"/>
                </a:lnTo>
                <a:lnTo>
                  <a:pt x="0" y="17983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40616" y="1462139"/>
            <a:ext cx="3518684" cy="2586233"/>
          </a:xfrm>
          <a:custGeom>
            <a:avLst/>
            <a:gdLst/>
            <a:ahLst/>
            <a:cxnLst/>
            <a:rect l="l" t="t" r="r" b="b"/>
            <a:pathLst>
              <a:path w="3518684" h="2586233">
                <a:moveTo>
                  <a:pt x="0" y="0"/>
                </a:moveTo>
                <a:lnTo>
                  <a:pt x="3518684" y="0"/>
                </a:lnTo>
                <a:lnTo>
                  <a:pt x="3518684" y="2586232"/>
                </a:lnTo>
                <a:lnTo>
                  <a:pt x="0" y="25862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798672"/>
            <a:ext cx="16230600" cy="1422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981"/>
              </a:lnSpc>
              <a:spcBef>
                <a:spcPct val="0"/>
              </a:spcBef>
            </a:pPr>
            <a:r>
              <a:rPr lang="en-US" sz="9982">
                <a:solidFill>
                  <a:srgbClr val="05061C"/>
                </a:solidFill>
                <a:latin typeface="Dumondi Condensed Heavy"/>
              </a:rPr>
              <a:t>¿QUÉ SE TRABAJA?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98672"/>
            <a:ext cx="16230600" cy="1422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981"/>
              </a:lnSpc>
              <a:spcBef>
                <a:spcPct val="0"/>
              </a:spcBef>
            </a:pPr>
            <a:r>
              <a:rPr lang="en-US" sz="9982">
                <a:solidFill>
                  <a:srgbClr val="05061C"/>
                </a:solidFill>
                <a:latin typeface="Dumondi Condensed Heavy"/>
              </a:rPr>
              <a:t>¿CÓMO SE TRABAJA?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319780"/>
            <a:ext cx="16230600" cy="358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Metodología de resolución de problemas técnicos en grupos de trabajo para fomentar el aprendizaje cooperativo.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Metodologías activas y participativas.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Actividades digitales. </a:t>
            </a:r>
          </a:p>
          <a:p>
            <a:pPr marL="734059" lvl="1" indent="-367030" algn="just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Desarrollo de actividades teóricas y prácticas de distintos ámbitos de la tecnología.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98672"/>
            <a:ext cx="16230600" cy="1422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981"/>
              </a:lnSpc>
              <a:spcBef>
                <a:spcPct val="0"/>
              </a:spcBef>
            </a:pPr>
            <a:r>
              <a:rPr lang="en-US" sz="9982">
                <a:solidFill>
                  <a:srgbClr val="05061C"/>
                </a:solidFill>
                <a:latin typeface="Dumondi Condensed Heavy"/>
              </a:rPr>
              <a:t>¿CÓMO SE EVALÚA?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319780"/>
            <a:ext cx="16230600" cy="418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El cuaderno del alumno.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Pruebas escritas.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Ejercicios realizados en casa o en clase.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Informes y memorias de proyectos. 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Análisis de objetos.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Ejercicios de informática.</a:t>
            </a:r>
          </a:p>
          <a:p>
            <a:pPr marL="734059" lvl="1" indent="-367030" algn="just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5061C"/>
                </a:solidFill>
                <a:latin typeface="Open Sans"/>
              </a:rPr>
              <a:t>La observación.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</Words>
  <Application>Microsoft Office PowerPoint</Application>
  <PresentationFormat>Personalizado</PresentationFormat>
  <Paragraphs>36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Dumondi Condensed Heavy</vt:lpstr>
      <vt:lpstr>Calibri</vt:lpstr>
      <vt:lpstr>Dumondi Condensed Bold Italics</vt:lpstr>
      <vt:lpstr>Open Sans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Tecnología y Digitalización 3º ESO</dc:title>
  <cp:lastModifiedBy>Equipo32</cp:lastModifiedBy>
  <cp:revision>2</cp:revision>
  <dcterms:created xsi:type="dcterms:W3CDTF">2006-08-16T00:00:00Z</dcterms:created>
  <dcterms:modified xsi:type="dcterms:W3CDTF">2024-05-08T20:22:38Z</dcterms:modified>
  <dc:identifier>DAGEq8X_YmM</dc:identifier>
</cp:coreProperties>
</file>